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3" r:id="rId5"/>
    <p:sldId id="264" r:id="rId6"/>
    <p:sldId id="268" r:id="rId7"/>
    <p:sldId id="265" r:id="rId8"/>
    <p:sldId id="266" r:id="rId9"/>
    <p:sldId id="267" r:id="rId10"/>
    <p:sldId id="259" r:id="rId11"/>
    <p:sldId id="260" r:id="rId12"/>
    <p:sldId id="261" r:id="rId13"/>
    <p:sldId id="270" r:id="rId14"/>
    <p:sldId id="269" r:id="rId15"/>
    <p:sldId id="262" r:id="rId16"/>
    <p:sldId id="271" r:id="rId17"/>
  </p:sldIdLst>
  <p:sldSz cx="9906000" cy="6858000" type="A4"/>
  <p:notesSz cx="10234613" cy="70993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40" autoAdjust="0"/>
    <p:restoredTop sz="94660" autoAdjust="0"/>
  </p:normalViewPr>
  <p:slideViewPr>
    <p:cSldViewPr>
      <p:cViewPr varScale="1">
        <p:scale>
          <a:sx n="75" d="100"/>
          <a:sy n="75" d="100"/>
        </p:scale>
        <p:origin x="-816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57212" y="5349903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Título"/>
          <p:cNvSpPr>
            <a:spLocks noGrp="1"/>
          </p:cNvSpPr>
          <p:nvPr>
            <p:ph type="ctrTitle"/>
          </p:nvPr>
        </p:nvSpPr>
        <p:spPr>
          <a:xfrm>
            <a:off x="412750" y="4853412"/>
            <a:ext cx="9163050" cy="1222375"/>
          </a:xfrm>
        </p:spPr>
        <p:txBody>
          <a:bodyPr anchor="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412750" y="3886200"/>
            <a:ext cx="916305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915400" y="6473952"/>
            <a:ext cx="822198" cy="246888"/>
          </a:xfrm>
        </p:spPr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7429500" y="549277"/>
            <a:ext cx="19812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95300" y="549277"/>
            <a:ext cx="67691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7" name="2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879850" y="76201"/>
            <a:ext cx="3136900" cy="288925"/>
          </a:xfrm>
        </p:spPr>
        <p:txBody>
          <a:bodyPr/>
          <a:lstStyle/>
          <a:p>
            <a:endParaRPr lang="es-ES_tradnl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915400" y="6473952"/>
            <a:ext cx="822198" cy="246888"/>
          </a:xfrm>
        </p:spPr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57212" y="3444903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412750" y="1676400"/>
            <a:ext cx="916305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95515" y="2947086"/>
            <a:ext cx="94107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6898" y="457200"/>
            <a:ext cx="94107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30200" y="1600200"/>
            <a:ext cx="45402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5035550" y="1600200"/>
            <a:ext cx="470535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Título"/>
          <p:cNvSpPr>
            <a:spLocks noGrp="1"/>
          </p:cNvSpPr>
          <p:nvPr>
            <p:ph type="title"/>
          </p:nvPr>
        </p:nvSpPr>
        <p:spPr>
          <a:xfrm>
            <a:off x="330200" y="5410200"/>
            <a:ext cx="932815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304898" y="666750"/>
            <a:ext cx="4648102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5" name="24 Marcador de texto"/>
          <p:cNvSpPr>
            <a:spLocks noGrp="1"/>
          </p:cNvSpPr>
          <p:nvPr>
            <p:ph type="body" sz="half" idx="3"/>
          </p:nvPr>
        </p:nvSpPr>
        <p:spPr>
          <a:xfrm>
            <a:off x="5032111" y="666750"/>
            <a:ext cx="4649928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304898" y="1316038"/>
            <a:ext cx="4648102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8" name="27 Marcador de contenido"/>
          <p:cNvSpPr>
            <a:spLocks noGrp="1"/>
          </p:cNvSpPr>
          <p:nvPr>
            <p:ph sz="quarter" idx="4"/>
          </p:nvPr>
        </p:nvSpPr>
        <p:spPr>
          <a:xfrm>
            <a:off x="5036124" y="1316038"/>
            <a:ext cx="4645914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915400" y="6477000"/>
            <a:ext cx="825500" cy="246888"/>
          </a:xfrm>
        </p:spPr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557212" y="6019801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326898" y="457200"/>
            <a:ext cx="94107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557212" y="5849118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95300" y="5486400"/>
            <a:ext cx="916305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idx="2"/>
          </p:nvPr>
        </p:nvSpPr>
        <p:spPr>
          <a:xfrm>
            <a:off x="495300" y="609600"/>
            <a:ext cx="3259006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872971" y="609600"/>
            <a:ext cx="5785379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29" name="2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posición de imagen"/>
          <p:cNvSpPr>
            <a:spLocks noGrp="1"/>
          </p:cNvSpPr>
          <p:nvPr>
            <p:ph type="pic" idx="1"/>
          </p:nvPr>
        </p:nvSpPr>
        <p:spPr>
          <a:xfrm>
            <a:off x="3797300" y="616634"/>
            <a:ext cx="54483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7" name="16 Título"/>
          <p:cNvSpPr>
            <a:spLocks noGrp="1"/>
          </p:cNvSpPr>
          <p:nvPr>
            <p:ph type="title"/>
          </p:nvPr>
        </p:nvSpPr>
        <p:spPr>
          <a:xfrm>
            <a:off x="412750" y="4993760"/>
            <a:ext cx="635635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sz="half" idx="2"/>
          </p:nvPr>
        </p:nvSpPr>
        <p:spPr>
          <a:xfrm>
            <a:off x="412750" y="5533218"/>
            <a:ext cx="635635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57212" y="1050899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>
          <a:xfrm>
            <a:off x="330200" y="1554163"/>
            <a:ext cx="94107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2"/>
          </p:nvPr>
        </p:nvSpPr>
        <p:spPr>
          <a:xfrm>
            <a:off x="7016750" y="76201"/>
            <a:ext cx="272415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AB2328CE-E5F8-47BF-BEC2-A4B8F21CBCB9}" type="datetimeFigureOut">
              <a:rPr lang="es-ES_tradnl" smtClean="0"/>
              <a:t>21/01/2012</a:t>
            </a:fld>
            <a:endParaRPr lang="es-ES_tradnl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384550" y="76201"/>
            <a:ext cx="36322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915400" y="6477001"/>
            <a:ext cx="8255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F678BE1E-8944-416C-9B46-D48E8B12CB77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9 Marcador de título"/>
          <p:cNvSpPr>
            <a:spLocks noGrp="1"/>
          </p:cNvSpPr>
          <p:nvPr>
            <p:ph type="title"/>
          </p:nvPr>
        </p:nvSpPr>
        <p:spPr>
          <a:xfrm>
            <a:off x="330200" y="457200"/>
            <a:ext cx="94107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557212" y="1050899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557212" y="1057987"/>
            <a:ext cx="9348788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96486" y="500043"/>
            <a:ext cx="8435637" cy="3357585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Teleoperation</a:t>
            </a:r>
            <a:r>
              <a:rPr lang="en-GB" dirty="0" smtClean="0"/>
              <a:t> of a robotic arm made with Lego </a:t>
            </a:r>
            <a:r>
              <a:rPr lang="en-GB" dirty="0" err="1" smtClean="0"/>
              <a:t>Mindstorm</a:t>
            </a:r>
            <a:r>
              <a:rPr lang="en-GB" dirty="0" smtClean="0"/>
              <a:t> using an accelerometer sensor </a:t>
            </a:r>
            <a:r>
              <a:rPr lang="en-GB" dirty="0" err="1" smtClean="0"/>
              <a:t>HiTechnic</a:t>
            </a:r>
            <a:endParaRPr lang="en-GB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47789" y="4143380"/>
            <a:ext cx="7429552" cy="2038352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GB" i="1" dirty="0" err="1" smtClean="0"/>
              <a:t>Teleoperation</a:t>
            </a:r>
            <a:r>
              <a:rPr lang="en-GB" i="1" dirty="0" smtClean="0"/>
              <a:t> and </a:t>
            </a:r>
            <a:r>
              <a:rPr lang="en-GB" i="1" dirty="0" err="1" smtClean="0"/>
              <a:t>Telepresence</a:t>
            </a:r>
            <a:r>
              <a:rPr lang="en-GB" i="1" dirty="0" smtClean="0"/>
              <a:t> in Robotic</a:t>
            </a:r>
          </a:p>
          <a:p>
            <a:pPr algn="r"/>
            <a:r>
              <a:rPr lang="en-US" dirty="0" smtClean="0"/>
              <a:t>Master in Robotics and Automation</a:t>
            </a:r>
            <a:endParaRPr lang="en-GB" dirty="0" smtClean="0"/>
          </a:p>
          <a:p>
            <a:pPr algn="r"/>
            <a:r>
              <a:rPr lang="en-GB" dirty="0" smtClean="0"/>
              <a:t>Carlos III University of Madrid</a:t>
            </a:r>
          </a:p>
          <a:p>
            <a:pPr algn="r"/>
            <a:endParaRPr lang="en-GB" dirty="0" smtClean="0"/>
          </a:p>
          <a:p>
            <a:pPr algn="r"/>
            <a:r>
              <a:rPr lang="en-GB" dirty="0" smtClean="0"/>
              <a:t>Pérula Martínez, Raúl</a:t>
            </a:r>
          </a:p>
          <a:p>
            <a:pPr algn="r"/>
            <a:r>
              <a:rPr lang="en-GB" dirty="0" smtClean="0"/>
              <a:t>(raul.perula@alumnos.uc3m.es)</a:t>
            </a:r>
            <a:endParaRPr lang="en-GB" dirty="0"/>
          </a:p>
        </p:txBody>
      </p:sp>
      <p:pic>
        <p:nvPicPr>
          <p:cNvPr id="5" name="4 Imagen" descr="LogoUC3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03" y="4786323"/>
            <a:ext cx="1238259" cy="1150997"/>
          </a:xfrm>
          <a:prstGeom prst="rect">
            <a:avLst/>
          </a:prstGeom>
        </p:spPr>
      </p:pic>
      <p:pic>
        <p:nvPicPr>
          <p:cNvPr id="6" name="5 Imagen" descr="c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1691" y="6286521"/>
            <a:ext cx="1210582" cy="393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architecture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0200" y="1554163"/>
            <a:ext cx="6325406" cy="4525963"/>
          </a:xfrm>
        </p:spPr>
        <p:txBody>
          <a:bodyPr/>
          <a:lstStyle/>
          <a:p>
            <a:r>
              <a:rPr lang="en-US" dirty="0" smtClean="0"/>
              <a:t>The architecture followed to implement </a:t>
            </a:r>
            <a:r>
              <a:rPr lang="en-US" dirty="0" smtClean="0"/>
              <a:t>the project </a:t>
            </a:r>
            <a:r>
              <a:rPr lang="en-US" dirty="0" smtClean="0"/>
              <a:t>has been a control supervised </a:t>
            </a:r>
            <a:r>
              <a:rPr lang="en-US" dirty="0" err="1" smtClean="0"/>
              <a:t>architec</a:t>
            </a:r>
            <a:r>
              <a:rPr lang="es-ES_tradnl" dirty="0" smtClean="0"/>
              <a:t>ture</a:t>
            </a:r>
            <a:r>
              <a:rPr lang="es-ES_tradnl" dirty="0" smtClean="0"/>
              <a:t>.</a:t>
            </a:r>
            <a:endParaRPr lang="en-GB" dirty="0"/>
          </a:p>
        </p:txBody>
      </p:sp>
      <p:pic>
        <p:nvPicPr>
          <p:cNvPr id="5" name="4 Imagen" descr="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33" y="1500174"/>
            <a:ext cx="2971812" cy="515884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Control </a:t>
            </a:r>
            <a:r>
              <a:rPr lang="es-ES_tradnl" dirty="0" err="1" smtClean="0"/>
              <a:t>mode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1428736"/>
            <a:ext cx="9178561" cy="364333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Uses a </a:t>
            </a:r>
            <a:r>
              <a:rPr lang="en-US" dirty="0" smtClean="0"/>
              <a:t>master-slave control </a:t>
            </a:r>
            <a:r>
              <a:rPr lang="en-US" dirty="0" smtClean="0"/>
              <a:t>methodology, the </a:t>
            </a:r>
            <a:r>
              <a:rPr lang="en-US" dirty="0" smtClean="0"/>
              <a:t>slave </a:t>
            </a:r>
            <a:r>
              <a:rPr lang="en-US" dirty="0" smtClean="0"/>
              <a:t>robot </a:t>
            </a:r>
            <a:r>
              <a:rPr lang="en-US" dirty="0" smtClean="0"/>
              <a:t>exactly </a:t>
            </a:r>
            <a:r>
              <a:rPr lang="en-US" dirty="0" smtClean="0"/>
              <a:t>replicates </a:t>
            </a:r>
            <a:r>
              <a:rPr lang="en-US" dirty="0" smtClean="0"/>
              <a:t>the movements of the master</a:t>
            </a:r>
            <a:r>
              <a:rPr lang="en-US" dirty="0" smtClean="0"/>
              <a:t>.</a:t>
            </a:r>
          </a:p>
          <a:p>
            <a:pPr lvl="1"/>
            <a:r>
              <a:rPr lang="es-ES_tradnl" dirty="0" smtClean="0"/>
              <a:t>In a </a:t>
            </a:r>
            <a:r>
              <a:rPr lang="es-ES_tradnl" dirty="0" err="1" smtClean="0"/>
              <a:t>uni</a:t>
            </a:r>
            <a:r>
              <a:rPr lang="en-US" dirty="0" smtClean="0"/>
              <a:t>lateral </a:t>
            </a:r>
            <a:r>
              <a:rPr lang="en-US" dirty="0" smtClean="0"/>
              <a:t>control system</a:t>
            </a:r>
            <a:r>
              <a:rPr lang="en-US" dirty="0" smtClean="0"/>
              <a:t>, no force </a:t>
            </a:r>
            <a:r>
              <a:rPr lang="en-US" dirty="0" smtClean="0"/>
              <a:t>feedback is available from the slave </a:t>
            </a:r>
            <a:r>
              <a:rPr lang="en-US" dirty="0" smtClean="0"/>
              <a:t>unit.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only form of feedback to the master </a:t>
            </a:r>
            <a:r>
              <a:rPr lang="en-US" dirty="0" smtClean="0"/>
              <a:t>unit operator </a:t>
            </a:r>
            <a:r>
              <a:rPr lang="en-US" dirty="0" smtClean="0"/>
              <a:t>is in the form of vision data.</a:t>
            </a:r>
            <a:endParaRPr lang="en-GB" dirty="0"/>
          </a:p>
        </p:txBody>
      </p:sp>
      <p:pic>
        <p:nvPicPr>
          <p:cNvPr id="4" name="3 Imagen" descr="master-sla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27" y="4786322"/>
            <a:ext cx="5938931" cy="18819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</a:t>
            </a:r>
            <a:r>
              <a:rPr lang="es-ES_tradnl" dirty="0" err="1" smtClean="0"/>
              <a:t>system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Two</a:t>
            </a:r>
            <a:r>
              <a:rPr lang="es-ES_tradnl" dirty="0" smtClean="0"/>
              <a:t> </a:t>
            </a:r>
            <a:r>
              <a:rPr lang="es-ES_tradnl" dirty="0" err="1" smtClean="0"/>
              <a:t>distinct</a:t>
            </a:r>
            <a:r>
              <a:rPr lang="es-ES_tradnl" dirty="0" smtClean="0"/>
              <a:t> </a:t>
            </a:r>
            <a:r>
              <a:rPr lang="es-ES_tradnl" dirty="0" err="1" smtClean="0"/>
              <a:t>parts</a:t>
            </a:r>
            <a:r>
              <a:rPr lang="es-ES_tradnl" dirty="0" smtClean="0"/>
              <a:t>.</a:t>
            </a:r>
          </a:p>
          <a:p>
            <a:pPr>
              <a:buNone/>
            </a:pPr>
            <a:endParaRPr lang="es-ES_tradnl" dirty="0" smtClean="0"/>
          </a:p>
          <a:p>
            <a:pPr lvl="1" algn="just"/>
            <a:r>
              <a:rPr lang="en-US" dirty="0" smtClean="0"/>
              <a:t>The first </a:t>
            </a:r>
            <a:r>
              <a:rPr lang="en-US" dirty="0" smtClean="0"/>
              <a:t>is responsible for performing </a:t>
            </a:r>
            <a:r>
              <a:rPr lang="en-US" dirty="0" smtClean="0"/>
              <a:t>control for </a:t>
            </a:r>
            <a:r>
              <a:rPr lang="en-US" dirty="0" smtClean="0"/>
              <a:t>the arm to </a:t>
            </a:r>
            <a:r>
              <a:rPr lang="en-US" dirty="0" smtClean="0"/>
              <a:t>move </a:t>
            </a:r>
            <a:r>
              <a:rPr lang="en-US" dirty="0" smtClean="0"/>
              <a:t>in the same way in </a:t>
            </a:r>
            <a:r>
              <a:rPr lang="en-US" dirty="0" smtClean="0"/>
              <a:t>which the </a:t>
            </a:r>
            <a:r>
              <a:rPr lang="en-US" dirty="0" smtClean="0"/>
              <a:t>operator moves the </a:t>
            </a:r>
            <a:r>
              <a:rPr lang="en-US" dirty="0" smtClean="0"/>
              <a:t>handle.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</a:t>
            </a:r>
            <a:r>
              <a:rPr lang="es-ES_tradnl" dirty="0" err="1" smtClean="0"/>
              <a:t>system</a:t>
            </a:r>
            <a:endParaRPr lang="es-ES_tradnl" dirty="0"/>
          </a:p>
        </p:txBody>
      </p:sp>
      <p:pic>
        <p:nvPicPr>
          <p:cNvPr id="4" name="3 Imagen" descr="SW_mai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39" y="1785927"/>
            <a:ext cx="9441688" cy="43535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Software </a:t>
            </a:r>
            <a:r>
              <a:rPr lang="es-ES_tradnl" dirty="0" err="1" smtClean="0"/>
              <a:t>system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0200" y="1554163"/>
            <a:ext cx="9111488" cy="4525963"/>
          </a:xfrm>
        </p:spPr>
        <p:txBody>
          <a:bodyPr/>
          <a:lstStyle/>
          <a:p>
            <a:pPr lvl="1" algn="just"/>
            <a:r>
              <a:rPr lang="en-US" dirty="0" smtClean="0"/>
              <a:t>And </a:t>
            </a:r>
            <a:r>
              <a:rPr lang="en-US" dirty="0" smtClean="0"/>
              <a:t>the </a:t>
            </a:r>
            <a:r>
              <a:rPr lang="en-US" dirty="0" smtClean="0"/>
              <a:t>second part </a:t>
            </a:r>
            <a:r>
              <a:rPr lang="en-US" dirty="0" smtClean="0"/>
              <a:t>controls the grip to catch things.</a:t>
            </a:r>
            <a:endParaRPr lang="en-GB" dirty="0"/>
          </a:p>
        </p:txBody>
      </p:sp>
      <p:pic>
        <p:nvPicPr>
          <p:cNvPr id="4" name="3 Imagen" descr="SW_mai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6" y="2857496"/>
            <a:ext cx="8483261" cy="27146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_tradnl" sz="2900" dirty="0" err="1" smtClean="0"/>
              <a:t>Conclusions</a:t>
            </a:r>
            <a:r>
              <a:rPr lang="es-ES_tradnl" sz="2900" dirty="0" smtClean="0"/>
              <a:t> and </a:t>
            </a:r>
            <a:r>
              <a:rPr lang="es-ES_tradnl" sz="2900" dirty="0" err="1" smtClean="0"/>
              <a:t>future</a:t>
            </a:r>
            <a:r>
              <a:rPr lang="es-ES_tradnl" sz="2900" dirty="0" smtClean="0"/>
              <a:t> </a:t>
            </a:r>
            <a:r>
              <a:rPr lang="es-ES_tradnl" sz="2900" dirty="0" err="1" smtClean="0"/>
              <a:t>improvements</a:t>
            </a:r>
            <a:endParaRPr lang="es-ES_tradnl" sz="29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0200" y="1500174"/>
            <a:ext cx="9410700" cy="507209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GB" smtClean="0"/>
              <a:t>A teleoperated system is not easy at </a:t>
            </a:r>
            <a:r>
              <a:rPr lang="en-GB" smtClean="0"/>
              <a:t>all.</a:t>
            </a:r>
            <a:endParaRPr lang="en-GB" smtClean="0"/>
          </a:p>
          <a:p>
            <a:pPr algn="just"/>
            <a:r>
              <a:rPr lang="en-GB" smtClean="0"/>
              <a:t>It is necessary that the system has a lot of precision in control and it comes great </a:t>
            </a:r>
            <a:r>
              <a:rPr lang="en-GB" smtClean="0"/>
              <a:t>complexity.</a:t>
            </a:r>
            <a:endParaRPr lang="en-GB" smtClean="0"/>
          </a:p>
          <a:p>
            <a:pPr algn="just">
              <a:buNone/>
            </a:pPr>
            <a:endParaRPr lang="en-GB" smtClean="0"/>
          </a:p>
          <a:p>
            <a:pPr algn="just"/>
            <a:r>
              <a:rPr lang="en-GB" smtClean="0"/>
              <a:t>Future </a:t>
            </a:r>
            <a:r>
              <a:rPr lang="en-GB" smtClean="0"/>
              <a:t>improvements:</a:t>
            </a:r>
            <a:endParaRPr lang="en-GB" smtClean="0"/>
          </a:p>
          <a:p>
            <a:pPr lvl="1" algn="just"/>
            <a:r>
              <a:rPr lang="en-GB" smtClean="0"/>
              <a:t>Adding artificial vision to recognize where to find the object and calculate the relative </a:t>
            </a:r>
            <a:r>
              <a:rPr lang="en-GB" smtClean="0"/>
              <a:t>position</a:t>
            </a:r>
            <a:endParaRPr lang="en-GB" smtClean="0"/>
          </a:p>
          <a:p>
            <a:pPr lvl="1" algn="just"/>
            <a:r>
              <a:rPr lang="en-GB" smtClean="0"/>
              <a:t>Add more motors to have more degrees of freedom and the movement of the robotic arm covers a larger </a:t>
            </a:r>
            <a:r>
              <a:rPr lang="en-GB" smtClean="0"/>
              <a:t>space</a:t>
            </a:r>
            <a:endParaRPr lang="en-GB" smtClean="0"/>
          </a:p>
          <a:p>
            <a:pPr lvl="1" algn="just"/>
            <a:r>
              <a:rPr lang="en-GB" smtClean="0"/>
              <a:t>Include a motorized system to have a moving vehicle with the </a:t>
            </a:r>
            <a:r>
              <a:rPr lang="en-GB" smtClean="0"/>
              <a:t>robo</a:t>
            </a:r>
            <a:r>
              <a:rPr lang="en-GB" smtClean="0"/>
              <a:t>tic </a:t>
            </a:r>
            <a:r>
              <a:rPr lang="en-GB" smtClean="0"/>
              <a:t>arm</a:t>
            </a:r>
            <a:r>
              <a:rPr lang="en-GB" smtClean="0"/>
              <a:t>.</a:t>
            </a:r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09530" y="500042"/>
            <a:ext cx="9286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smtClean="0"/>
              <a:t>Thanks</a:t>
            </a:r>
            <a:endParaRPr lang="en-GB" sz="6600"/>
          </a:p>
        </p:txBody>
      </p:sp>
      <p:sp>
        <p:nvSpPr>
          <p:cNvPr id="3" name="2 CuadroTexto"/>
          <p:cNvSpPr txBox="1"/>
          <p:nvPr/>
        </p:nvSpPr>
        <p:spPr>
          <a:xfrm>
            <a:off x="3095612" y="1714489"/>
            <a:ext cx="379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smtClean="0"/>
              <a:t>Any</a:t>
            </a:r>
            <a:r>
              <a:rPr lang="en-GB" sz="3600" smtClean="0"/>
              <a:t> </a:t>
            </a:r>
            <a:r>
              <a:rPr lang="en-GB" sz="3600" smtClean="0"/>
              <a:t>question?</a:t>
            </a:r>
            <a:endParaRPr lang="en-GB" sz="3600"/>
          </a:p>
        </p:txBody>
      </p:sp>
      <p:pic>
        <p:nvPicPr>
          <p:cNvPr id="4" name="3 Imagen" descr="robot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00" y="2714621"/>
            <a:ext cx="5056593" cy="34870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Index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Teleoperation</a:t>
            </a:r>
            <a:r>
              <a:rPr lang="en-GB" dirty="0" smtClean="0"/>
              <a:t> system elements</a:t>
            </a:r>
          </a:p>
          <a:p>
            <a:r>
              <a:rPr lang="en-GB" dirty="0" err="1" smtClean="0"/>
              <a:t>Teleoperation</a:t>
            </a:r>
            <a:r>
              <a:rPr lang="en-GB" dirty="0" smtClean="0"/>
              <a:t> architecture</a:t>
            </a:r>
          </a:p>
          <a:p>
            <a:r>
              <a:rPr lang="en-GB" dirty="0" smtClean="0"/>
              <a:t>Control mode</a:t>
            </a:r>
          </a:p>
          <a:p>
            <a:r>
              <a:rPr lang="en-GB" dirty="0" smtClean="0"/>
              <a:t>Software system</a:t>
            </a:r>
          </a:p>
          <a:p>
            <a:r>
              <a:rPr lang="en-GB" dirty="0" smtClean="0"/>
              <a:t>Conclusions and Futures improvements</a:t>
            </a:r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Mainly elements in a </a:t>
            </a:r>
            <a:r>
              <a:rPr lang="en-GB" dirty="0" err="1" smtClean="0"/>
              <a:t>teleoperated</a:t>
            </a:r>
            <a:r>
              <a:rPr lang="en-GB" dirty="0" smtClean="0"/>
              <a:t> system are: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Operator</a:t>
            </a:r>
          </a:p>
          <a:p>
            <a:r>
              <a:rPr lang="en-GB" dirty="0" err="1" smtClean="0"/>
              <a:t>Teleoperated</a:t>
            </a:r>
            <a:r>
              <a:rPr lang="en-GB" dirty="0" smtClean="0"/>
              <a:t> device</a:t>
            </a:r>
          </a:p>
          <a:p>
            <a:r>
              <a:rPr lang="en-GB" dirty="0" smtClean="0"/>
              <a:t>Sensors</a:t>
            </a:r>
          </a:p>
          <a:p>
            <a:r>
              <a:rPr lang="en-GB" dirty="0" smtClean="0"/>
              <a:t>Interface</a:t>
            </a:r>
          </a:p>
          <a:p>
            <a:r>
              <a:rPr lang="en-GB" dirty="0" smtClean="0"/>
              <a:t>Control and communication channels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Operator</a:t>
            </a:r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pic>
        <p:nvPicPr>
          <p:cNvPr id="4" name="3 Imagen" descr="joystick_fro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095" y="3500438"/>
            <a:ext cx="2369923" cy="2928934"/>
          </a:xfrm>
          <a:prstGeom prst="rect">
            <a:avLst/>
          </a:prstGeom>
        </p:spPr>
      </p:pic>
      <p:pic>
        <p:nvPicPr>
          <p:cNvPr id="5" name="4 Imagen" descr="joystick_lef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55606" y="1500174"/>
            <a:ext cx="2427746" cy="3000396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0" y="2357430"/>
            <a:ext cx="67329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F0A22E"/>
              </a:buClr>
              <a:buSzPct val="70000"/>
              <a:buFont typeface="Wingdings 2"/>
              <a:buChar char=""/>
            </a:pPr>
            <a:r>
              <a:rPr lang="en-GB" sz="2800" dirty="0">
                <a:solidFill>
                  <a:srgbClr val="4E3B30"/>
                </a:solidFill>
              </a:rPr>
              <a:t>People who manage and control the robot remotely. </a:t>
            </a:r>
          </a:p>
          <a:p>
            <a:endParaRPr lang="es-ES_tradnl" dirty="0"/>
          </a:p>
        </p:txBody>
      </p:sp>
      <p:sp>
        <p:nvSpPr>
          <p:cNvPr id="7" name="6 CuadroTexto"/>
          <p:cNvSpPr txBox="1"/>
          <p:nvPr/>
        </p:nvSpPr>
        <p:spPr>
          <a:xfrm>
            <a:off x="2786047" y="4572009"/>
            <a:ext cx="68104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F0A22E"/>
              </a:buClr>
              <a:buSzPct val="70000"/>
              <a:buFont typeface="Wingdings 2"/>
              <a:buChar char=""/>
            </a:pPr>
            <a:r>
              <a:rPr lang="es-ES_tradnl" sz="2800" dirty="0">
                <a:solidFill>
                  <a:srgbClr val="4E3B30"/>
                </a:solidFill>
              </a:rPr>
              <a:t>He </a:t>
            </a:r>
            <a:r>
              <a:rPr lang="en-US" sz="2800" dirty="0">
                <a:solidFill>
                  <a:srgbClr val="4E3B30"/>
                </a:solidFill>
              </a:rPr>
              <a:t>will handle by hand controller (joystick) which shall consist of the sensor that will move the </a:t>
            </a:r>
            <a:r>
              <a:rPr lang="es-ES_tradnl" sz="2800" dirty="0" err="1">
                <a:solidFill>
                  <a:srgbClr val="4E3B30"/>
                </a:solidFill>
              </a:rPr>
              <a:t>device</a:t>
            </a:r>
            <a:r>
              <a:rPr lang="es-ES_tradnl" sz="2800" dirty="0">
                <a:solidFill>
                  <a:srgbClr val="4E3B30"/>
                </a:solidFill>
              </a:rPr>
              <a:t>.</a:t>
            </a:r>
            <a:endParaRPr lang="en-GB" sz="2800" dirty="0">
              <a:solidFill>
                <a:srgbClr val="4E3B30"/>
              </a:solidFill>
            </a:endParaRPr>
          </a:p>
          <a:p>
            <a:endParaRPr lang="es-ES_tradnl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mtClean="0"/>
              <a:t>Teleoperated device</a:t>
            </a:r>
          </a:p>
          <a:p>
            <a:endParaRPr lang="en-GB" smtClean="0"/>
          </a:p>
          <a:p>
            <a:pPr lvl="1"/>
            <a:r>
              <a:rPr lang="en-GB" smtClean="0"/>
              <a:t>It’s the device in the remote area which is constrolled by the </a:t>
            </a:r>
            <a:r>
              <a:rPr lang="en-GB" smtClean="0"/>
              <a:t>operator.</a:t>
            </a:r>
            <a:endParaRPr lang="en-GB" smtClean="0"/>
          </a:p>
          <a:p>
            <a:pPr lvl="1"/>
            <a:r>
              <a:rPr lang="en-GB" smtClean="0"/>
              <a:t>Consist of a mechanism in which the movement will be equal to that made by the </a:t>
            </a:r>
            <a:r>
              <a:rPr lang="en-GB" smtClean="0"/>
              <a:t>operator.</a:t>
            </a:r>
            <a:endParaRPr lang="en-GB" smtClean="0"/>
          </a:p>
          <a:p>
            <a:pPr lvl="1"/>
            <a:r>
              <a:rPr lang="en-GB" smtClean="0"/>
              <a:t>Has two degrees of freedom to move around the three coordinate axes </a:t>
            </a:r>
            <a:r>
              <a:rPr lang="en-GB" smtClean="0"/>
              <a:t>(3D).</a:t>
            </a:r>
            <a:endParaRPr lang="en-GB" smtClean="0"/>
          </a:p>
          <a:p>
            <a:pPr lvl="1"/>
            <a:r>
              <a:rPr lang="en-GB" smtClean="0"/>
              <a:t>At the end of the arm have a gripper to manipulate </a:t>
            </a:r>
            <a:r>
              <a:rPr lang="en-GB" smtClean="0"/>
              <a:t>objects</a:t>
            </a:r>
            <a:r>
              <a:rPr lang="en-GB" smtClean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Teleoperated</a:t>
            </a:r>
            <a:r>
              <a:rPr lang="en-GB" dirty="0" smtClean="0"/>
              <a:t> device</a:t>
            </a:r>
          </a:p>
          <a:p>
            <a:pPr>
              <a:buNone/>
            </a:pPr>
            <a:endParaRPr lang="en-GB" dirty="0" smtClean="0"/>
          </a:p>
        </p:txBody>
      </p:sp>
      <p:pic>
        <p:nvPicPr>
          <p:cNvPr id="4" name="3 Imagen" descr="robo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1" y="2285993"/>
            <a:ext cx="6403300" cy="44157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GB" dirty="0" smtClean="0"/>
              <a:t>Sensors</a:t>
            </a:r>
          </a:p>
          <a:p>
            <a:endParaRPr lang="en-GB" dirty="0" smtClean="0"/>
          </a:p>
          <a:p>
            <a:pPr lvl="1"/>
            <a:r>
              <a:rPr lang="es-ES_tradnl" dirty="0" err="1" smtClean="0"/>
              <a:t>Acceleration</a:t>
            </a:r>
            <a:r>
              <a:rPr lang="es-ES_tradnl" dirty="0" smtClean="0"/>
              <a:t> </a:t>
            </a:r>
            <a:r>
              <a:rPr lang="es-ES_tradnl" dirty="0" smtClean="0"/>
              <a:t>sensor</a:t>
            </a:r>
          </a:p>
          <a:p>
            <a:pPr lvl="1"/>
            <a:r>
              <a:rPr lang="es-ES_tradnl" dirty="0" err="1" smtClean="0"/>
              <a:t>Touch</a:t>
            </a:r>
            <a:r>
              <a:rPr lang="es-ES_tradnl" dirty="0" smtClean="0"/>
              <a:t> sensor</a:t>
            </a:r>
            <a:endParaRPr lang="en-GB" dirty="0" smtClean="0"/>
          </a:p>
        </p:txBody>
      </p:sp>
      <p:pic>
        <p:nvPicPr>
          <p:cNvPr id="5" name="4 Imagen" descr="senso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5" y="2143116"/>
            <a:ext cx="3659717" cy="2527300"/>
          </a:xfrm>
          <a:prstGeom prst="rect">
            <a:avLst/>
          </a:prstGeom>
        </p:spPr>
      </p:pic>
      <p:pic>
        <p:nvPicPr>
          <p:cNvPr id="6" name="5 Imagen" descr="sensor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571" y="3929067"/>
            <a:ext cx="2657090" cy="2084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0200" y="1554163"/>
            <a:ext cx="4003671" cy="4525963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Interface</a:t>
            </a:r>
          </a:p>
          <a:p>
            <a:endParaRPr lang="en-GB" dirty="0" smtClean="0"/>
          </a:p>
          <a:p>
            <a:pPr lvl="1"/>
            <a:r>
              <a:rPr lang="en-US" dirty="0" smtClean="0"/>
              <a:t>The interface </a:t>
            </a:r>
            <a:r>
              <a:rPr lang="en-US" dirty="0" smtClean="0"/>
              <a:t>to control </a:t>
            </a:r>
            <a:r>
              <a:rPr lang="en-US" dirty="0" smtClean="0"/>
              <a:t>the robotic </a:t>
            </a:r>
            <a:r>
              <a:rPr lang="en-US" dirty="0" smtClean="0"/>
              <a:t>device </a:t>
            </a:r>
            <a:r>
              <a:rPr lang="en-US" dirty="0" smtClean="0"/>
              <a:t>is provided by Lego </a:t>
            </a:r>
            <a:r>
              <a:rPr lang="en-US" dirty="0" err="1" smtClean="0"/>
              <a:t>Mindstorm</a:t>
            </a:r>
            <a:r>
              <a:rPr lang="en-US" dirty="0" smtClean="0"/>
              <a:t>.</a:t>
            </a:r>
            <a:endParaRPr lang="en-US" dirty="0" smtClean="0"/>
          </a:p>
          <a:p>
            <a:pPr lvl="1">
              <a:buNone/>
            </a:pPr>
            <a:endParaRPr lang="en-US" u="sng" dirty="0" smtClean="0"/>
          </a:p>
          <a:p>
            <a:pPr lvl="1"/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on</a:t>
            </a:r>
            <a:r>
              <a:rPr lang="es-ES_tradnl" dirty="0" smtClean="0"/>
              <a:t> block-</a:t>
            </a:r>
            <a:r>
              <a:rPr lang="es-ES_tradnl" dirty="0" err="1" smtClean="0"/>
              <a:t>structured</a:t>
            </a:r>
            <a:r>
              <a:rPr lang="es-ES_tradnl" dirty="0" smtClean="0"/>
              <a:t> </a:t>
            </a:r>
            <a:r>
              <a:rPr lang="es-ES_tradnl" dirty="0" err="1" smtClean="0"/>
              <a:t>programming</a:t>
            </a:r>
            <a:r>
              <a:rPr lang="es-ES_tradnl" dirty="0" smtClean="0"/>
              <a:t>.</a:t>
            </a:r>
            <a:endParaRPr lang="en-GB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1262" y="2714620"/>
            <a:ext cx="515937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Teleoperation</a:t>
            </a:r>
            <a:r>
              <a:rPr lang="es-ES_tradnl" dirty="0" smtClean="0"/>
              <a:t> </a:t>
            </a:r>
            <a:r>
              <a:rPr lang="es-ES_tradnl" dirty="0" err="1" smtClean="0"/>
              <a:t>system</a:t>
            </a:r>
            <a:r>
              <a:rPr lang="es-ES_tradnl" dirty="0" smtClean="0"/>
              <a:t> </a:t>
            </a:r>
            <a:r>
              <a:rPr lang="es-ES_tradnl" dirty="0" err="1" smtClean="0"/>
              <a:t>elements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Control and communication channels</a:t>
            </a:r>
          </a:p>
          <a:p>
            <a:endParaRPr lang="en-GB" dirty="0" smtClean="0"/>
          </a:p>
          <a:p>
            <a:pPr lvl="1"/>
            <a:r>
              <a:rPr lang="es-ES_tradnl" dirty="0" err="1" smtClean="0"/>
              <a:t>C</a:t>
            </a:r>
            <a:r>
              <a:rPr lang="es-ES_tradnl" dirty="0" err="1" smtClean="0"/>
              <a:t>ommunication</a:t>
            </a:r>
            <a:r>
              <a:rPr lang="es-ES_tradnl" dirty="0" smtClean="0"/>
              <a:t> </a:t>
            </a:r>
            <a:r>
              <a:rPr lang="es-ES_tradnl" dirty="0" err="1" smtClean="0"/>
              <a:t>channels</a:t>
            </a:r>
            <a:r>
              <a:rPr lang="es-ES_tradnl" dirty="0" smtClean="0"/>
              <a:t> </a:t>
            </a:r>
            <a:r>
              <a:rPr lang="en-US" dirty="0" smtClean="0"/>
              <a:t>are </a:t>
            </a:r>
            <a:r>
              <a:rPr lang="en-US" dirty="0" smtClean="0"/>
              <a:t>made using a data transmission </a:t>
            </a:r>
            <a:r>
              <a:rPr lang="en-US" dirty="0" smtClean="0"/>
              <a:t>cable </a:t>
            </a:r>
            <a:r>
              <a:rPr lang="en-US" dirty="0" err="1" smtClean="0"/>
              <a:t>stan</a:t>
            </a:r>
            <a:r>
              <a:rPr lang="es-ES_tradnl" dirty="0" err="1" smtClean="0"/>
              <a:t>dard</a:t>
            </a:r>
            <a:r>
              <a:rPr lang="es-ES_tradnl" dirty="0" smtClean="0"/>
              <a:t> </a:t>
            </a:r>
            <a:r>
              <a:rPr lang="es-ES_tradnl" dirty="0" smtClean="0"/>
              <a:t>NXT </a:t>
            </a:r>
            <a:r>
              <a:rPr lang="es-ES_tradnl" dirty="0" err="1" smtClean="0"/>
              <a:t>working</a:t>
            </a:r>
            <a:r>
              <a:rPr lang="es-ES_tradnl" dirty="0" smtClean="0"/>
              <a:t> </a:t>
            </a:r>
            <a:r>
              <a:rPr lang="es-ES_tradnl" dirty="0" err="1" smtClean="0"/>
              <a:t>via</a:t>
            </a:r>
            <a:r>
              <a:rPr lang="es-ES_tradnl" dirty="0" smtClean="0"/>
              <a:t> I2C digital </a:t>
            </a:r>
            <a:r>
              <a:rPr lang="es-ES_tradnl" dirty="0" err="1" smtClean="0"/>
              <a:t>communications</a:t>
            </a:r>
            <a:r>
              <a:rPr lang="es-ES_tradnl" dirty="0" smtClean="0"/>
              <a:t> </a:t>
            </a:r>
            <a:r>
              <a:rPr lang="es-ES_tradnl" dirty="0" err="1" smtClean="0"/>
              <a:t>protocol</a:t>
            </a:r>
            <a:r>
              <a:rPr lang="es-ES_tradnl" dirty="0" smtClean="0"/>
              <a:t>.</a:t>
            </a:r>
            <a:endParaRPr lang="en-GB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3003" y="4000505"/>
            <a:ext cx="3611563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jes">
  <a:themeElements>
    <a:clrScheme name="Viajes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Viaj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150</TotalTime>
  <Words>434</Words>
  <Application>Microsoft Office PowerPoint</Application>
  <PresentationFormat>A4 (210 x 297 mm)</PresentationFormat>
  <Paragraphs>72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Viajes</vt:lpstr>
      <vt:lpstr>Teleoperation of a robotic arm made with Lego Mindstorm using an accelerometer sensor HiTechnic</vt:lpstr>
      <vt:lpstr>Index</vt:lpstr>
      <vt:lpstr>Teleoperation system elements</vt:lpstr>
      <vt:lpstr>Teleoperation system elements</vt:lpstr>
      <vt:lpstr>Teleoperation system elements</vt:lpstr>
      <vt:lpstr>Teleoperation system elements</vt:lpstr>
      <vt:lpstr>Teleoperation system elements</vt:lpstr>
      <vt:lpstr>Teleoperation system elements</vt:lpstr>
      <vt:lpstr>Teleoperation system elements</vt:lpstr>
      <vt:lpstr>Teleoperation architecture</vt:lpstr>
      <vt:lpstr>Control mode</vt:lpstr>
      <vt:lpstr>Software system</vt:lpstr>
      <vt:lpstr>Software system</vt:lpstr>
      <vt:lpstr>Software system</vt:lpstr>
      <vt:lpstr>Conclusions and future improvements</vt:lpstr>
      <vt:lpstr>Diapositiva 16</vt:lpstr>
    </vt:vector>
  </TitlesOfParts>
  <Company>RPM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Teleoperation of a robotic arm made with Lego Mindstorm using an accelerometer sensor HiTechnic</dc:title>
  <dc:creator>Raúl Pérula Martínez</dc:creator>
  <cp:lastModifiedBy>Raúl Pérula Martínez</cp:lastModifiedBy>
  <cp:revision>15</cp:revision>
  <dcterms:created xsi:type="dcterms:W3CDTF">2012-01-21T08:34:02Z</dcterms:created>
  <dcterms:modified xsi:type="dcterms:W3CDTF">2012-01-21T11:04:22Z</dcterms:modified>
</cp:coreProperties>
</file>